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05"/>
    <p:restoredTop sz="94651"/>
  </p:normalViewPr>
  <p:slideViewPr>
    <p:cSldViewPr snapToGrid="0" snapToObjects="1">
      <p:cViewPr varScale="1">
        <p:scale>
          <a:sx n="81" d="100"/>
          <a:sy n="81" d="100"/>
        </p:scale>
        <p:origin x="36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95E2CF-E5F2-6748-B402-888463B3086D}" type="datetimeFigureOut">
              <a:rPr kumimoji="1" lang="zh-HK" altLang="en-US" smtClean="0"/>
              <a:t>5/8/2019</a:t>
            </a:fld>
            <a:endParaRPr kumimoji="1"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zh-TW" altLang="en-US"/>
              <a:t>編輯母片文字樣式
第二層
第三層
第四層
第五層</a:t>
            </a:r>
            <a:endParaRPr kumimoji="1"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C6467-DD74-034F-9E7F-2CAD0699ECD9}" type="slidenum">
              <a:rPr kumimoji="1" lang="zh-HK" altLang="en-US" smtClean="0"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1371704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EC6467-DD74-034F-9E7F-2CAD0699ECD9}" type="slidenum">
              <a:rPr kumimoji="1" lang="zh-HK" altLang="en-US" smtClean="0"/>
              <a:t>4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1580926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CD128C4-CCA6-F14F-8BFC-9E9A0EC34F5C}" type="datetimeFigureOut">
              <a:rPr kumimoji="1" lang="zh-HK" altLang="en-US" smtClean="0"/>
              <a:t>5/8/2019</a:t>
            </a:fld>
            <a:endParaRPr kumimoji="1"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934A-0F1F-FA4C-BC6C-9C06FE4C7DCC}" type="slidenum">
              <a:rPr kumimoji="1" lang="zh-HK" altLang="en-US" smtClean="0"/>
              <a:t>‹#›</a:t>
            </a:fld>
            <a:endParaRPr kumimoji="1" lang="zh-HK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9387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28C4-CCA6-F14F-8BFC-9E9A0EC34F5C}" type="datetimeFigureOut">
              <a:rPr kumimoji="1" lang="zh-HK" altLang="en-US" smtClean="0"/>
              <a:t>5/8/2019</a:t>
            </a:fld>
            <a:endParaRPr kumimoji="1"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934A-0F1F-FA4C-BC6C-9C06FE4C7DCC}" type="slidenum">
              <a:rPr kumimoji="1" lang="zh-HK" altLang="en-US" smtClean="0"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443054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28C4-CCA6-F14F-8BFC-9E9A0EC34F5C}" type="datetimeFigureOut">
              <a:rPr kumimoji="1" lang="zh-HK" altLang="en-US" smtClean="0"/>
              <a:t>5/8/2019</a:t>
            </a:fld>
            <a:endParaRPr kumimoji="1"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934A-0F1F-FA4C-BC6C-9C06FE4C7DCC}" type="slidenum">
              <a:rPr kumimoji="1" lang="zh-HK" altLang="en-US" smtClean="0"/>
              <a:t>‹#›</a:t>
            </a:fld>
            <a:endParaRPr kumimoji="1" lang="zh-HK" alt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9189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28C4-CCA6-F14F-8BFC-9E9A0EC34F5C}" type="datetimeFigureOut">
              <a:rPr kumimoji="1" lang="zh-HK" altLang="en-US" smtClean="0"/>
              <a:t>5/8/2019</a:t>
            </a:fld>
            <a:endParaRPr kumimoji="1"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934A-0F1F-FA4C-BC6C-9C06FE4C7DCC}" type="slidenum">
              <a:rPr kumimoji="1" lang="zh-HK" altLang="en-US" smtClean="0"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2436856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28C4-CCA6-F14F-8BFC-9E9A0EC34F5C}" type="datetimeFigureOut">
              <a:rPr kumimoji="1" lang="zh-HK" altLang="en-US" smtClean="0"/>
              <a:t>5/8/2019</a:t>
            </a:fld>
            <a:endParaRPr kumimoji="1"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934A-0F1F-FA4C-BC6C-9C06FE4C7DCC}" type="slidenum">
              <a:rPr kumimoji="1" lang="zh-HK" altLang="en-US" smtClean="0"/>
              <a:t>‹#›</a:t>
            </a:fld>
            <a:endParaRPr kumimoji="1" lang="zh-HK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6209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28C4-CCA6-F14F-8BFC-9E9A0EC34F5C}" type="datetimeFigureOut">
              <a:rPr kumimoji="1" lang="zh-HK" altLang="en-US" smtClean="0"/>
              <a:t>5/8/2019</a:t>
            </a:fld>
            <a:endParaRPr kumimoji="1"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934A-0F1F-FA4C-BC6C-9C06FE4C7DCC}" type="slidenum">
              <a:rPr kumimoji="1" lang="zh-HK" altLang="en-US" smtClean="0"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1835631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28C4-CCA6-F14F-8BFC-9E9A0EC34F5C}" type="datetimeFigureOut">
              <a:rPr kumimoji="1" lang="zh-HK" altLang="en-US" smtClean="0"/>
              <a:t>5/8/2019</a:t>
            </a:fld>
            <a:endParaRPr kumimoji="1"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934A-0F1F-FA4C-BC6C-9C06FE4C7DCC}" type="slidenum">
              <a:rPr kumimoji="1" lang="zh-HK" altLang="en-US" smtClean="0"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2428592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28C4-CCA6-F14F-8BFC-9E9A0EC34F5C}" type="datetimeFigureOut">
              <a:rPr kumimoji="1" lang="zh-HK" altLang="en-US" smtClean="0"/>
              <a:t>5/8/2019</a:t>
            </a:fld>
            <a:endParaRPr kumimoji="1"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934A-0F1F-FA4C-BC6C-9C06FE4C7DCC}" type="slidenum">
              <a:rPr kumimoji="1" lang="zh-HK" altLang="en-US" smtClean="0"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2752287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28C4-CCA6-F14F-8BFC-9E9A0EC34F5C}" type="datetimeFigureOut">
              <a:rPr kumimoji="1" lang="zh-HK" altLang="en-US" smtClean="0"/>
              <a:t>5/8/2019</a:t>
            </a:fld>
            <a:endParaRPr kumimoji="1"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934A-0F1F-FA4C-BC6C-9C06FE4C7DCC}" type="slidenum">
              <a:rPr kumimoji="1" lang="zh-HK" altLang="en-US" smtClean="0"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2744556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28C4-CCA6-F14F-8BFC-9E9A0EC34F5C}" type="datetimeFigureOut">
              <a:rPr kumimoji="1" lang="zh-HK" altLang="en-US" smtClean="0"/>
              <a:t>5/8/2019</a:t>
            </a:fld>
            <a:endParaRPr kumimoji="1"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934A-0F1F-FA4C-BC6C-9C06FE4C7DCC}" type="slidenum">
              <a:rPr kumimoji="1" lang="zh-HK" altLang="en-US" smtClean="0"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41833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28C4-CCA6-F14F-8BFC-9E9A0EC34F5C}" type="datetimeFigureOut">
              <a:rPr kumimoji="1" lang="zh-HK" altLang="en-US" smtClean="0"/>
              <a:t>5/8/2019</a:t>
            </a:fld>
            <a:endParaRPr kumimoji="1"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D934A-0F1F-FA4C-BC6C-9C06FE4C7DCC}" type="slidenum">
              <a:rPr kumimoji="1" lang="zh-HK" altLang="en-US" smtClean="0"/>
              <a:t>‹#›</a:t>
            </a:fld>
            <a:endParaRPr kumimoji="1" lang="zh-HK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431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CD128C4-CCA6-F14F-8BFC-9E9A0EC34F5C}" type="datetimeFigureOut">
              <a:rPr kumimoji="1" lang="zh-HK" altLang="en-US" smtClean="0"/>
              <a:t>5/8/2019</a:t>
            </a:fld>
            <a:endParaRPr kumimoji="1"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kumimoji="1"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4AD934A-0F1F-FA4C-BC6C-9C06FE4C7DCC}" type="slidenum">
              <a:rPr kumimoji="1" lang="zh-HK" altLang="en-US" smtClean="0"/>
              <a:t>‹#›</a:t>
            </a:fld>
            <a:endParaRPr kumimoji="1" lang="zh-HK" alt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941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312B44-053C-6B4F-91F4-3F96676572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HK" b="1" dirty="0"/>
              <a:t>The Anxiolytic Effect of Hypnosis in Colonoscopy and Sigmoidoscopy</a:t>
            </a:r>
            <a:endParaRPr kumimoji="1" lang="zh-HK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A761EF7-9F80-2B45-B329-3CA3D7F89D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HK" dirty="0"/>
              <a:t>Ming Ho, </a:t>
            </a:r>
            <a:r>
              <a:rPr kumimoji="1" lang="en-US" altLang="zh-HK" dirty="0" err="1"/>
              <a:t>Eamonn</a:t>
            </a:r>
            <a:r>
              <a:rPr kumimoji="1" lang="en-US" altLang="zh-HK" dirty="0"/>
              <a:t> </a:t>
            </a:r>
            <a:r>
              <a:rPr kumimoji="1" lang="en-US" altLang="zh-HK" dirty="0" err="1"/>
              <a:t>Coveney</a:t>
            </a:r>
            <a:endParaRPr kumimoji="1" lang="en-US" altLang="zh-HK" dirty="0"/>
          </a:p>
          <a:p>
            <a:r>
              <a:rPr kumimoji="1" lang="en" altLang="zh-HK" dirty="0"/>
              <a:t>BSCAH National Conference </a:t>
            </a:r>
          </a:p>
          <a:p>
            <a:r>
              <a:rPr kumimoji="1" lang="en" altLang="zh-HK" dirty="0"/>
              <a:t>8</a:t>
            </a:r>
            <a:r>
              <a:rPr kumimoji="1" lang="en" altLang="zh-HK" baseline="30000" dirty="0"/>
              <a:t>th</a:t>
            </a:r>
            <a:r>
              <a:rPr kumimoji="1" lang="en" altLang="zh-HK" dirty="0"/>
              <a:t> May 2019</a:t>
            </a:r>
          </a:p>
          <a:p>
            <a:r>
              <a:rPr kumimoji="1" lang="en-US" altLang="zh-HK" dirty="0"/>
              <a:t>Education Centre, West Suffolk Hospital, Bury St Edmunds</a:t>
            </a:r>
            <a:endParaRPr kumimoji="1" lang="zh-HK" altLang="en-US" dirty="0"/>
          </a:p>
        </p:txBody>
      </p:sp>
      <p:pic>
        <p:nvPicPr>
          <p:cNvPr id="4" name="Picture 2" descr="BSCAH Logo">
            <a:extLst>
              <a:ext uri="{FF2B5EF4-FFF2-40B4-BE49-F238E27FC236}">
                <a16:creationId xmlns:a16="http://schemas.microsoft.com/office/drawing/2014/main" id="{8DFDAB97-8D50-6B4E-831F-A726943DC5D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45987"/>
            <a:ext cx="2286000" cy="7543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05791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B7F241-0326-6341-8214-6AF296BFA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HK" dirty="0"/>
              <a:t>Aim</a:t>
            </a:r>
            <a:endParaRPr kumimoji="1"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BB549E8-509B-CD4A-A54A-59E886F56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/>
              <a:t>To examine the anxiolytic and analgesic effect of hypnosis during colonoscopy and sigmoidoscopy</a:t>
            </a:r>
          </a:p>
          <a:p>
            <a:r>
              <a:rPr lang="en-US" altLang="zh-HK" dirty="0"/>
              <a:t>To explore the quality of colonoscopy performed with hypnosis by comparing its adenoma detection rate (ADR) to the UK national standard</a:t>
            </a:r>
            <a:endParaRPr kumimoji="1"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002489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031D59A-C837-4E42-982D-281CC6A98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HK" dirty="0"/>
              <a:t>Methods</a:t>
            </a:r>
            <a:endParaRPr kumimoji="1"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974421-F4FE-D749-A919-9F9135548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HK" dirty="0"/>
              <a:t>Patients recruited from February to July 2018</a:t>
            </a:r>
          </a:p>
          <a:p>
            <a:r>
              <a:rPr lang="en-US" altLang="zh-HK" dirty="0"/>
              <a:t>Patients were offered hypnosis with or without sedation</a:t>
            </a:r>
          </a:p>
          <a:p>
            <a:r>
              <a:rPr lang="en-US" altLang="zh-HK" dirty="0"/>
              <a:t>Evaluation: </a:t>
            </a:r>
          </a:p>
          <a:p>
            <a:pPr lvl="1"/>
            <a:r>
              <a:rPr lang="en-US" altLang="zh-HK" dirty="0"/>
              <a:t>a peri-operative discomfort (10-point score, visual analogue scales) from the patients</a:t>
            </a:r>
          </a:p>
          <a:p>
            <a:pPr lvl="1"/>
            <a:r>
              <a:rPr lang="en-US" altLang="zh-HK" dirty="0"/>
              <a:t>a nurse reported discomfort score</a:t>
            </a:r>
          </a:p>
          <a:p>
            <a:pPr lvl="1"/>
            <a:r>
              <a:rPr lang="en-US" altLang="zh-HK" dirty="0"/>
              <a:t>the amount of sedation used</a:t>
            </a:r>
          </a:p>
          <a:p>
            <a:r>
              <a:rPr lang="en-US" altLang="zh-HK" dirty="0"/>
              <a:t>The detection of an adenoma was recorded from histology reports.</a:t>
            </a:r>
          </a:p>
          <a:p>
            <a:r>
              <a:rPr lang="en-US" altLang="zh-HK" dirty="0"/>
              <a:t>Anxiety score was also recorded in the hypnosis group before hypnotic intervention and in the endoscopy suite</a:t>
            </a:r>
          </a:p>
          <a:p>
            <a:r>
              <a:rPr lang="en-US" altLang="zh-HK" dirty="0"/>
              <a:t>Analyses were performed with two means t test and proportions z score</a:t>
            </a:r>
            <a:endParaRPr kumimoji="1"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887702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79F332-B9D4-A24D-A242-6D2EB039E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HK" dirty="0"/>
              <a:t>Results</a:t>
            </a:r>
            <a:endParaRPr kumimoji="1"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34BD31E-4B20-3943-AF62-86333DFA2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HK" dirty="0"/>
              <a:t>66 endoscopies</a:t>
            </a:r>
          </a:p>
          <a:p>
            <a:r>
              <a:rPr lang="en-US" altLang="zh-HK" dirty="0"/>
              <a:t>35 (53%) with hypnosis</a:t>
            </a:r>
          </a:p>
          <a:p>
            <a:r>
              <a:rPr lang="en-US" altLang="zh-HK" dirty="0"/>
              <a:t>Average time 3 minutes and 37 seconds</a:t>
            </a:r>
          </a:p>
          <a:p>
            <a:r>
              <a:rPr lang="en-US" altLang="zh-HK" dirty="0"/>
              <a:t>There were no significant differences in demographics between the hypnosis group and the non-hypnosis group</a:t>
            </a:r>
          </a:p>
          <a:p>
            <a:r>
              <a:rPr lang="en-US" altLang="zh-HK" dirty="0"/>
              <a:t>Overall, no significant differences in </a:t>
            </a:r>
          </a:p>
          <a:p>
            <a:pPr lvl="1"/>
            <a:r>
              <a:rPr lang="en-US" altLang="zh-HK" dirty="0"/>
              <a:t>patient reported discomfort (5.2 versus 4.2, p=0.13)</a:t>
            </a:r>
          </a:p>
          <a:p>
            <a:pPr lvl="1"/>
            <a:r>
              <a:rPr lang="en-US" altLang="zh-HK" dirty="0"/>
              <a:t>nurse reported discomfort score (2.2 versus 2.0, p=0.56) </a:t>
            </a:r>
          </a:p>
          <a:p>
            <a:pPr lvl="1"/>
            <a:r>
              <a:rPr lang="en-US" altLang="zh-HK" dirty="0"/>
              <a:t>the amount of sedation used (1.7mg versus 1.9mg of Midazolam, p=0.74) </a:t>
            </a:r>
          </a:p>
          <a:p>
            <a:pPr lvl="1"/>
            <a:r>
              <a:rPr lang="en-US" altLang="zh-HK" dirty="0"/>
              <a:t>the ADR between the two groups (28% versus 35%, p=0.35)</a:t>
            </a:r>
          </a:p>
          <a:p>
            <a:r>
              <a:rPr lang="en-US" altLang="zh-HK" dirty="0"/>
              <a:t>A significant reduction in the anxiety score reported by patients in the hypnosis group (65 versus 35, p&lt;0.001)</a:t>
            </a:r>
            <a:endParaRPr kumimoji="1"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412377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AC8AF5-97DF-2943-8F73-A1C447419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HK" dirty="0"/>
              <a:t>Conclusion</a:t>
            </a:r>
            <a:endParaRPr kumimoji="1"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8D29854-A513-0940-8549-1226001E6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HK" dirty="0"/>
              <a:t>A very brief hypnotic intervention prior to colonoscopy or sigmoidoscopy provided no additional analgesic benefit </a:t>
            </a:r>
          </a:p>
          <a:p>
            <a:r>
              <a:rPr lang="en-US" altLang="zh-HK" dirty="0"/>
              <a:t>However, it produced a significant reduction in anxiety scores in patients undergoing the procedure</a:t>
            </a:r>
          </a:p>
          <a:p>
            <a:r>
              <a:rPr lang="en-US" altLang="zh-HK" dirty="0"/>
              <a:t>Hypnosis did not seem to compromise the quality of endoscopy</a:t>
            </a:r>
          </a:p>
          <a:p>
            <a:r>
              <a:rPr lang="en-US" altLang="zh-HK" dirty="0"/>
              <a:t>Hypnosis may hold potential benefits for patients undergoing lower gastrointestinal endoscopy</a:t>
            </a:r>
            <a:endParaRPr kumimoji="1"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953254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80766F-E651-3846-B631-77108DD0A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HK" dirty="0"/>
              <a:t>Key to ‘success’</a:t>
            </a:r>
            <a:endParaRPr kumimoji="1"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1A3DE57-65D7-3B44-AD42-EB114C9F6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HK" dirty="0"/>
              <a:t>Good communication</a:t>
            </a:r>
          </a:p>
          <a:p>
            <a:pPr lvl="1"/>
            <a:r>
              <a:rPr kumimoji="1" lang="en-US" altLang="zh-HK" dirty="0"/>
              <a:t>Inform the in charge</a:t>
            </a:r>
          </a:p>
          <a:p>
            <a:pPr lvl="1"/>
            <a:r>
              <a:rPr kumimoji="1" lang="en-US" altLang="zh-HK" dirty="0"/>
              <a:t>Through debrief with team</a:t>
            </a:r>
          </a:p>
          <a:p>
            <a:pPr lvl="1"/>
            <a:r>
              <a:rPr kumimoji="1" lang="en-US" altLang="zh-HK" dirty="0"/>
              <a:t>Through discussion with patients</a:t>
            </a:r>
          </a:p>
          <a:p>
            <a:pPr lvl="1"/>
            <a:endParaRPr kumimoji="1" lang="en-US" altLang="zh-HK" dirty="0"/>
          </a:p>
          <a:p>
            <a:r>
              <a:rPr kumimoji="1" lang="en-US" altLang="zh-HK" dirty="0"/>
              <a:t>Good team</a:t>
            </a:r>
          </a:p>
          <a:p>
            <a:pPr lvl="1"/>
            <a:r>
              <a:rPr kumimoji="1" lang="en-US" altLang="zh-HK" dirty="0"/>
              <a:t>Understood what is happening and helping out</a:t>
            </a:r>
          </a:p>
          <a:p>
            <a:pPr lvl="1"/>
            <a:endParaRPr kumimoji="1" lang="en-US" altLang="zh-HK" dirty="0"/>
          </a:p>
          <a:p>
            <a:r>
              <a:rPr kumimoji="1" lang="en-US" altLang="zh-HK" dirty="0"/>
              <a:t>Good time keeping</a:t>
            </a:r>
          </a:p>
          <a:p>
            <a:pPr lvl="1"/>
            <a:r>
              <a:rPr kumimoji="1" lang="en-US" altLang="zh-HK" dirty="0"/>
              <a:t>Or you may not get the next chance!</a:t>
            </a:r>
            <a:endParaRPr kumimoji="1"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89089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BDAF74E-E3F4-3E49-8A71-8D92011AE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HK" dirty="0"/>
              <a:t>Challenges</a:t>
            </a:r>
            <a:endParaRPr kumimoji="1"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074715F-BE61-954C-9E9E-26539D079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HK" dirty="0"/>
              <a:t>Time limitation</a:t>
            </a:r>
          </a:p>
          <a:p>
            <a:pPr lvl="1"/>
            <a:r>
              <a:rPr kumimoji="1" lang="en-US" altLang="zh-HK" dirty="0"/>
              <a:t>4 minutes script max (Still under time pressure)</a:t>
            </a:r>
          </a:p>
          <a:p>
            <a:pPr lvl="1"/>
            <a:endParaRPr kumimoji="1" lang="en-US" altLang="zh-HK" dirty="0"/>
          </a:p>
          <a:p>
            <a:r>
              <a:rPr kumimoji="1" lang="en-US" altLang="zh-HK" dirty="0"/>
              <a:t>Difficult in patient selection</a:t>
            </a:r>
          </a:p>
          <a:p>
            <a:pPr lvl="1"/>
            <a:r>
              <a:rPr kumimoji="1" lang="en-US" altLang="zh-HK" dirty="0"/>
              <a:t>Pre-assessment of suggestibility was not possible</a:t>
            </a:r>
          </a:p>
          <a:p>
            <a:pPr lvl="1"/>
            <a:r>
              <a:rPr kumimoji="1" lang="en-US" altLang="zh-HK" dirty="0"/>
              <a:t>Though you may get special referrals – multiple failed scopes</a:t>
            </a:r>
            <a:endParaRPr kumimoji="1"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202694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B43FA2E-BE8C-0844-B96C-CA978AFE3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HK" dirty="0"/>
              <a:t>My experience in hypnosis</a:t>
            </a:r>
            <a:endParaRPr kumimoji="1"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E5DEA6D-CDEA-D24B-BCC4-D0CDF40D2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HK" dirty="0"/>
              <a:t>Fairly limited as you see</a:t>
            </a:r>
          </a:p>
          <a:p>
            <a:r>
              <a:rPr kumimoji="1" lang="en-US" altLang="zh-HK" dirty="0"/>
              <a:t>Helped by great inspirations</a:t>
            </a:r>
          </a:p>
          <a:p>
            <a:r>
              <a:rPr kumimoji="1" lang="en-US" altLang="zh-HK" dirty="0"/>
              <a:t>Just try it (non-maleficent and beware of contraindications)</a:t>
            </a:r>
          </a:p>
          <a:p>
            <a:r>
              <a:rPr kumimoji="1" lang="en-US" altLang="zh-HK" dirty="0"/>
              <a:t>Very rewarding when it works</a:t>
            </a:r>
          </a:p>
          <a:p>
            <a:r>
              <a:rPr kumimoji="1" lang="en-US" altLang="zh-HK" dirty="0"/>
              <a:t>Good to have another tool</a:t>
            </a:r>
            <a:endParaRPr kumimoji="1"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4814047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要素">
  <a:themeElements>
    <a:clrScheme name="要素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要素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要素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{A828E751-56CA-D24F-BB1D-81441F5AE7EB}tf10001061</Template>
  <TotalTime>1571</TotalTime>
  <Words>425</Words>
  <Application>Microsoft Office PowerPoint</Application>
  <PresentationFormat>Widescreen</PresentationFormat>
  <Paragraphs>59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Tw Cen MT</vt:lpstr>
      <vt:lpstr>Tw Cen MT Condensed</vt:lpstr>
      <vt:lpstr>Wingdings 3</vt:lpstr>
      <vt:lpstr>要素</vt:lpstr>
      <vt:lpstr>The Anxiolytic Effect of Hypnosis in Colonoscopy and Sigmoidoscopy</vt:lpstr>
      <vt:lpstr>Aim</vt:lpstr>
      <vt:lpstr>Methods</vt:lpstr>
      <vt:lpstr>Results</vt:lpstr>
      <vt:lpstr>Conclusion</vt:lpstr>
      <vt:lpstr>Key to ‘success’</vt:lpstr>
      <vt:lpstr>Challenges</vt:lpstr>
      <vt:lpstr>My experience in hypnosis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Hypnosis and Endoscopy</dc:title>
  <dc:creator>Yiu Ming Ho</dc:creator>
  <cp:lastModifiedBy>Hilary Walker</cp:lastModifiedBy>
  <cp:revision>7</cp:revision>
  <dcterms:created xsi:type="dcterms:W3CDTF">2019-06-01T11:07:05Z</dcterms:created>
  <dcterms:modified xsi:type="dcterms:W3CDTF">2019-08-05T11:15:40Z</dcterms:modified>
</cp:coreProperties>
</file>